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BA5B5C-4DAC-46E0-A057-C102F9121DB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7746B69-6984-44E8-8DFE-D74E31420F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DD946CA-5CBA-44AA-A302-F7DFC76F79F4}"/>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ECEB8F7E-1119-466A-AC30-0E1E67DD48B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F9DD9B5-8745-47A6-A537-124FF9043FEC}"/>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26939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446F0E-8038-44A5-8EAE-974E3673370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C2D7AE12-702E-4287-AC77-71A84858FE3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300FCB6-9391-4CEE-981F-06EA8634C2F4}"/>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1AB96897-D171-4E6E-86BC-7E402B3359A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F9B38D0-CED5-4C53-9DCC-55E8002F7338}"/>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398978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2294DFA-845A-47DD-B088-513688A81DA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36D976B-EA33-457E-8907-7E942E50A40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0F7849C-E433-4687-9447-27C160279041}"/>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6C7D0C0B-C2AD-43D9-9F01-0182908B0DB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92C5184-0B7B-4D60-8CD0-BD9634BBB5E1}"/>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141056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517A74-4940-408B-80D7-8D6A511E024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5EE0ED9-7D93-43B8-9F37-3EA1C3F2A59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11B6170-6DC3-4C82-BDD5-52B575144926}"/>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36FA6FC4-CC52-4866-894E-FADA0995C1F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34D5E2E-3B76-4C5F-93F1-ADE1B1814973}"/>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314965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517A1B-D329-4F2B-9CA3-AB0C1DEFF89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615F029-AE3D-48ED-B6E5-E3626FE152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ECB2A17-20D7-4198-9889-4A62EEEF6CED}"/>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E282F269-2B77-48BD-906B-A8D6F5FB7BA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058E0D5-79AD-4169-A164-ABC34EE7ECA8}"/>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3629702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239FA1-F38A-4915-A12D-97E4F3E9360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BEC9F1B-FE0A-4F6D-9C1D-EC90FD88728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A866F74-5836-4E29-93A8-F41AB550919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D52C3E7-44B5-4341-A228-4C32C5B3C1F6}"/>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6" name="Нижний колонтитул 5">
            <a:extLst>
              <a:ext uri="{FF2B5EF4-FFF2-40B4-BE49-F238E27FC236}">
                <a16:creationId xmlns:a16="http://schemas.microsoft.com/office/drawing/2014/main" id="{B12BB78A-7920-4AB4-8650-30C32372B6A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EE055FD-F6B8-4656-83B3-AAB1C7D17D91}"/>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905595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92BEC9-571B-4DB3-AA2A-1FF270E9555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033F656E-90B5-4737-9656-443BD6762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E9FE821-2E5F-41AE-8747-4DD7A61C046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5D1D9A3-06F0-4134-ABBA-D3A50503F9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852E77E-2E21-4DC7-B0A2-272514711CB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F4D5CF8F-A00C-43F9-9199-A18FEAB5F64F}"/>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8" name="Нижний колонтитул 7">
            <a:extLst>
              <a:ext uri="{FF2B5EF4-FFF2-40B4-BE49-F238E27FC236}">
                <a16:creationId xmlns:a16="http://schemas.microsoft.com/office/drawing/2014/main" id="{C5E99D7C-5557-4B31-966B-91F50630C03C}"/>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9EE1EDD-ABA0-4045-9C26-1168C595C77B}"/>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349060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63AD33-A978-49EC-9722-75D9E962E5A6}"/>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30B7560-22F3-4375-BF6B-0DA9096427CE}"/>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4" name="Нижний колонтитул 3">
            <a:extLst>
              <a:ext uri="{FF2B5EF4-FFF2-40B4-BE49-F238E27FC236}">
                <a16:creationId xmlns:a16="http://schemas.microsoft.com/office/drawing/2014/main" id="{862F9E34-F484-4175-A937-9F379E89ECDB}"/>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96729889-606A-45C6-B3AD-6238F4C31ED1}"/>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421924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99CEC94-9ED4-448C-9A1F-E42BE9AC019D}"/>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3" name="Нижний колонтитул 2">
            <a:extLst>
              <a:ext uri="{FF2B5EF4-FFF2-40B4-BE49-F238E27FC236}">
                <a16:creationId xmlns:a16="http://schemas.microsoft.com/office/drawing/2014/main" id="{121E9DE6-7E6F-4F3C-94B3-0ED8D2FC6A6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96561B5-010C-4FFB-A919-488212881782}"/>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135492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98C5EF-564A-4E8B-A567-C7FAC9D2867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A90DB90-711F-410E-9D36-44E5B64388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6DBC608-FD70-4AB3-B6EE-F023E98E80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65B4D88-EF87-4B6F-A57D-66CB122D2BBD}"/>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6" name="Нижний колонтитул 5">
            <a:extLst>
              <a:ext uri="{FF2B5EF4-FFF2-40B4-BE49-F238E27FC236}">
                <a16:creationId xmlns:a16="http://schemas.microsoft.com/office/drawing/2014/main" id="{05519CA4-A8CF-42B3-AD69-EC9D8E48422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86DD5CD-9274-421B-9A3A-5353942F2CFA}"/>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218102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E532E1-3EBF-47F7-A548-59969A680D8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BBDA9FE7-E369-4F1E-968A-8DB23D148A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0BCE171-D2BC-417E-B032-FEE53F2A8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08A5E8F-327C-4DD9-AC94-672322581FC1}"/>
              </a:ext>
            </a:extLst>
          </p:cNvPr>
          <p:cNvSpPr>
            <a:spLocks noGrp="1"/>
          </p:cNvSpPr>
          <p:nvPr>
            <p:ph type="dt" sz="half" idx="10"/>
          </p:nvPr>
        </p:nvSpPr>
        <p:spPr/>
        <p:txBody>
          <a:bodyPr/>
          <a:lstStyle/>
          <a:p>
            <a:fld id="{17467A43-5250-4741-9A61-DAD1D526F3D8}" type="datetimeFigureOut">
              <a:rPr lang="ru-RU" smtClean="0"/>
              <a:t>27.01.2021</a:t>
            </a:fld>
            <a:endParaRPr lang="ru-RU"/>
          </a:p>
        </p:txBody>
      </p:sp>
      <p:sp>
        <p:nvSpPr>
          <p:cNvPr id="6" name="Нижний колонтитул 5">
            <a:extLst>
              <a:ext uri="{FF2B5EF4-FFF2-40B4-BE49-F238E27FC236}">
                <a16:creationId xmlns:a16="http://schemas.microsoft.com/office/drawing/2014/main" id="{059C4A50-496E-4CA2-BE23-8BED6D26B6D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A3C4AA6-0686-4519-B42C-255E27AD8256}"/>
              </a:ext>
            </a:extLst>
          </p:cNvPr>
          <p:cNvSpPr>
            <a:spLocks noGrp="1"/>
          </p:cNvSpPr>
          <p:nvPr>
            <p:ph type="sldNum" sz="quarter" idx="12"/>
          </p:nvPr>
        </p:nvSpPr>
        <p:spPr/>
        <p:txBody>
          <a:bodyPr/>
          <a:lstStyle/>
          <a:p>
            <a:fld id="{46AFD20D-5291-4106-94B9-D4CD08FDB3E4}" type="slidenum">
              <a:rPr lang="ru-RU" smtClean="0"/>
              <a:t>‹#›</a:t>
            </a:fld>
            <a:endParaRPr lang="ru-RU"/>
          </a:p>
        </p:txBody>
      </p:sp>
    </p:spTree>
    <p:extLst>
      <p:ext uri="{BB962C8B-B14F-4D97-AF65-F5344CB8AC3E}">
        <p14:creationId xmlns:p14="http://schemas.microsoft.com/office/powerpoint/2010/main" val="3558172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B81245-0CBA-422D-9C68-489FB8D164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485477F-18F0-4945-9094-01418EFD4C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DEA5CA2-1E74-4BF0-A164-15D372F38E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467A43-5250-4741-9A61-DAD1D526F3D8}" type="datetimeFigureOut">
              <a:rPr lang="ru-RU" smtClean="0"/>
              <a:t>27.01.2021</a:t>
            </a:fld>
            <a:endParaRPr lang="ru-RU"/>
          </a:p>
        </p:txBody>
      </p:sp>
      <p:sp>
        <p:nvSpPr>
          <p:cNvPr id="5" name="Нижний колонтитул 4">
            <a:extLst>
              <a:ext uri="{FF2B5EF4-FFF2-40B4-BE49-F238E27FC236}">
                <a16:creationId xmlns:a16="http://schemas.microsoft.com/office/drawing/2014/main" id="{56E5B55B-7C2C-41F6-BDC4-22C10D796B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8636033-D05A-432B-8F34-DA2C6AF7CA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FD20D-5291-4106-94B9-D4CD08FDB3E4}" type="slidenum">
              <a:rPr lang="ru-RU" smtClean="0"/>
              <a:t>‹#›</a:t>
            </a:fld>
            <a:endParaRPr lang="ru-RU"/>
          </a:p>
        </p:txBody>
      </p:sp>
    </p:spTree>
    <p:extLst>
      <p:ext uri="{BB962C8B-B14F-4D97-AF65-F5344CB8AC3E}">
        <p14:creationId xmlns:p14="http://schemas.microsoft.com/office/powerpoint/2010/main" val="1131491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17093-16DA-4947-BC23-C08F41809EF1}"/>
              </a:ext>
            </a:extLst>
          </p:cNvPr>
          <p:cNvSpPr>
            <a:spLocks noGrp="1"/>
          </p:cNvSpPr>
          <p:nvPr>
            <p:ph type="ctrTitle"/>
          </p:nvPr>
        </p:nvSpPr>
        <p:spPr/>
        <p:txBody>
          <a:bodyPr/>
          <a:lstStyle/>
          <a:p>
            <a:r>
              <a:rPr lang="ru-RU" dirty="0">
                <a:latin typeface="Times New Roman" panose="02020603050405020304" pitchFamily="18" charset="0"/>
                <a:cs typeface="Times New Roman" panose="02020603050405020304" pitchFamily="18" charset="0"/>
              </a:rPr>
              <a:t>КАЧЕСТВО МЯСА И МЯСОПРОДУКТОВ</a:t>
            </a:r>
          </a:p>
        </p:txBody>
      </p:sp>
    </p:spTree>
    <p:extLst>
      <p:ext uri="{BB962C8B-B14F-4D97-AF65-F5344CB8AC3E}">
        <p14:creationId xmlns:p14="http://schemas.microsoft.com/office/powerpoint/2010/main" val="2568823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B37F98-A1D0-4F58-B996-22226BEC45DC}"/>
              </a:ext>
            </a:extLst>
          </p:cNvPr>
          <p:cNvSpPr txBox="1"/>
          <p:nvPr/>
        </p:nvSpPr>
        <p:spPr>
          <a:xfrm>
            <a:off x="117629" y="68231"/>
            <a:ext cx="11911614" cy="6463308"/>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На мясе чаще встречаются плесневые грибки </a:t>
            </a:r>
            <a:r>
              <a:rPr lang="ru-RU" dirty="0" err="1">
                <a:latin typeface="Times New Roman" panose="02020603050405020304" pitchFamily="18" charset="0"/>
                <a:cs typeface="Times New Roman" panose="02020603050405020304" pitchFamily="18" charset="0"/>
              </a:rPr>
              <a:t>Aspergillus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Mucor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Penicillium</a:t>
            </a:r>
            <a:r>
              <a:rPr lang="ru-RU" dirty="0">
                <a:latin typeface="Times New Roman" panose="02020603050405020304" pitchFamily="18" charset="0"/>
                <a:cs typeface="Times New Roman" panose="02020603050405020304" pitchFamily="18" charset="0"/>
              </a:rPr>
              <a:t> и другие, развитию которых способствуют высокая влажность и плохая вентиляция складских помещений. Большинство из них развивается при температуре воздуха +20-25 ºС, но некоторые хорошо растут и при так называемых минусовых температурах, когда мясо хранится в холодильнике при температуре -7-9 ºС.</a:t>
            </a:r>
          </a:p>
          <a:p>
            <a:pPr algn="just"/>
            <a:r>
              <a:rPr lang="ru-RU" dirty="0">
                <a:latin typeface="Times New Roman" panose="02020603050405020304" pitchFamily="18" charset="0"/>
                <a:cs typeface="Times New Roman" panose="02020603050405020304" pitchFamily="18" charset="0"/>
              </a:rPr>
              <a:t>Плесени редко проникают в толщу мяса более чем на 2 см. В результате действия их протеолитических ферментов на поверхности мяса создается щелочная среда, благоприятная для развития гнилостных бактерий.</a:t>
            </a:r>
          </a:p>
          <a:p>
            <a:pPr algn="just"/>
            <a:r>
              <a:rPr lang="ru-RU" dirty="0">
                <a:latin typeface="Times New Roman" panose="02020603050405020304" pitchFamily="18" charset="0"/>
                <a:cs typeface="Times New Roman" panose="02020603050405020304" pitchFamily="18" charset="0"/>
              </a:rPr>
              <a:t>Пути реализации пораженного плесенью мяса зависят от распространенности и глубины его поражения. Если колонии плесневых грибков развились лишь очагами в поверхностном (до 1-2 мм) слое туши, производится тщательная зачистка (срезание) пораженных участков, производимая вне складских помещений. При удовлетвори-тельных результатах пробной варки зачищенного мяса оно допускается к немедленной реализации.</a:t>
            </a:r>
          </a:p>
          <a:p>
            <a:pPr algn="just"/>
            <a:r>
              <a:rPr lang="ru-RU" dirty="0">
                <a:latin typeface="Times New Roman" panose="02020603050405020304" pitchFamily="18" charset="0"/>
                <a:cs typeface="Times New Roman" panose="02020603050405020304" pitchFamily="18" charset="0"/>
              </a:rPr>
              <a:t>Не допускается удаление плесени, например, ветошью, так как это лишь способствует втиранию спор грибков и ускоряет их размножение в толще мяса.</a:t>
            </a:r>
          </a:p>
          <a:p>
            <a:pPr algn="just"/>
            <a:r>
              <a:rPr lang="ru-RU" dirty="0">
                <a:latin typeface="Times New Roman" panose="02020603050405020304" pitchFamily="18" charset="0"/>
                <a:cs typeface="Times New Roman" panose="02020603050405020304" pitchFamily="18" charset="0"/>
              </a:rPr>
              <a:t>При глубоком поражении плесенью, охватывающем более 10% поверхности полутуши свинины или более 15% поверхности полутуш и четвертин говядины и баранины, мясо запрещается к употреблению в пищу и направляется в промышленную переработку.</a:t>
            </a:r>
          </a:p>
          <a:p>
            <a:pPr algn="just"/>
            <a:r>
              <a:rPr lang="ru-RU" dirty="0">
                <a:latin typeface="Times New Roman" panose="02020603050405020304" pitchFamily="18" charset="0"/>
                <a:cs typeface="Times New Roman" panose="02020603050405020304" pitchFamily="18" charset="0"/>
              </a:rPr>
              <a:t>Обнаружение следов плесени на тушах является санитарным противопоказанием к транспортировке мяса, загрузке его на длительное хранение или переработке на солонину.</a:t>
            </a:r>
          </a:p>
          <a:p>
            <a:pPr algn="just"/>
            <a:r>
              <a:rPr lang="ru-RU" dirty="0">
                <a:latin typeface="Times New Roman" panose="02020603050405020304" pitchFamily="18" charset="0"/>
                <a:cs typeface="Times New Roman" panose="02020603050405020304" pitchFamily="18" charset="0"/>
              </a:rPr>
              <a:t>Гниение мяса - наиболее частый вид порчи мяса, возникающий в результате жизнедеятельности гнилостных микробов. Гнилостное разложение мяса начинается, как правило, с поверхности, а затем микроорганизмы-аэробы (нуждающиеся в кислороде для своего развития), попадающие на мясо из окружающей среды, по соединительнотканным прослойкам возле кровеносный сосудов, костей, суставов и по кровяному руслу проникают вглубь, где начинают развиваться микроорганизмы-анаэробы, не нуждающиеся в кислороде воз-духа, с образованием веществ с очень неприятным запахом - индола, скатола, меркаптана, фенола и др.</a:t>
            </a:r>
          </a:p>
        </p:txBody>
      </p:sp>
    </p:spTree>
    <p:extLst>
      <p:ext uri="{BB962C8B-B14F-4D97-AF65-F5344CB8AC3E}">
        <p14:creationId xmlns:p14="http://schemas.microsoft.com/office/powerpoint/2010/main" val="579272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194282-FE42-4448-A1B4-F538DD14DA02}"/>
              </a:ext>
            </a:extLst>
          </p:cNvPr>
          <p:cNvSpPr txBox="1"/>
          <p:nvPr/>
        </p:nvSpPr>
        <p:spPr>
          <a:xfrm>
            <a:off x="144262" y="96615"/>
            <a:ext cx="11893858" cy="5909310"/>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Гнилостная микрофлора попадает в мясо как эндогенным (изнутри), так и экзогенным (извне) путем. Эндогенный путь инфицирования мяса чаще наблюдается у утомленных, ослабленных и больных животных. Микроорганизмы, в том числе и гнилостные, проникают через кишечник таких животных. Плохое созревание мяса больных и утомленных животных способствует сохранению благоприятной для развития гнилостной микрофлоры щелочной среды, поэтому такое мясо довольно быстро портится. Мясо же отдохнувших перед убоем и здоровых животных более стойко при хранении, так как характерная для такого мяса кислая среда задерживает развитие микроорганизмов.</a:t>
            </a:r>
          </a:p>
          <a:p>
            <a:pPr algn="just"/>
            <a:r>
              <a:rPr lang="ru-RU" dirty="0">
                <a:latin typeface="Times New Roman" panose="02020603050405020304" pitchFamily="18" charset="0"/>
                <a:cs typeface="Times New Roman" panose="02020603050405020304" pitchFamily="18" charset="0"/>
              </a:rPr>
              <a:t>Экзогенное инфицирование мяса микроорганизмами, в том числе гнилостными, может происходить при нарушении санитарных условий убоя животных и переработки мяса. Последующее хранение такого мяса при повышенной температуре и влажности создает условия для интенсивного размножения гнилостных микроорганизмов.</a:t>
            </a:r>
          </a:p>
          <a:p>
            <a:pPr algn="just"/>
            <a:r>
              <a:rPr lang="ru-RU" dirty="0">
                <a:latin typeface="Times New Roman" panose="02020603050405020304" pitchFamily="18" charset="0"/>
                <a:cs typeface="Times New Roman" panose="02020603050405020304" pitchFamily="18" charset="0"/>
              </a:rPr>
              <a:t>В начале развития гнилостного процесса мясо бледнеет и имеет затхлый запах, а затем эти органолептические показатели усугубляются: мясо приобретает зеленоватый оттенок, неприятный с кисловатым оттенком, а при глубокой порче - гнилостный запах. В начале гнилостного разложения консистенция мяса практически не изменяется, а по мере углубления гнилостного процесса мышечные волокна разрываются и происходит распад тканей.</a:t>
            </a:r>
          </a:p>
          <a:p>
            <a:pPr algn="just"/>
            <a:r>
              <a:rPr lang="ru-RU" dirty="0">
                <a:latin typeface="Times New Roman" panose="02020603050405020304" pitchFamily="18" charset="0"/>
                <a:cs typeface="Times New Roman" panose="02020603050405020304" pitchFamily="18" charset="0"/>
              </a:rPr>
              <a:t>Кислое брожение мяса возникает при очень медленном охлаждении туш и плохом их обескровливании. Вызывается этот процесс кислотообразующими микроорганизмами и характеризуется образованием в мясе кислых продуктов брожения, вследствие чего мясо при-обретает неприятный кислый запах. Чаще всего процесс порчи наблюдается в печени, богатой углеводами (гликогеном), где происходит их сбраживание. Мясо при кислом брожении приобретает серо-белую окраску, размягченную консистенцию и неприятный кислый запах различной интенсивности.</a:t>
            </a:r>
          </a:p>
          <a:p>
            <a:pPr algn="just"/>
            <a:r>
              <a:rPr lang="ru-RU" dirty="0">
                <a:latin typeface="Times New Roman" panose="02020603050405020304" pitchFamily="18" charset="0"/>
                <a:cs typeface="Times New Roman" panose="02020603050405020304" pitchFamily="18" charset="0"/>
              </a:rPr>
              <a:t>К кислому брожению нередко присоединяется гнилостный процесс. Это объясняется тем, что при кислом брожении очень интенсив-но развиваются плесневые грибки и дрожжи, которые в результате своей жизнедеятельности изменяют кислую среду в щелочную сторону, способствуя тем самым развитию гнилостной микрофлоры.</a:t>
            </a:r>
          </a:p>
        </p:txBody>
      </p:sp>
    </p:spTree>
    <p:extLst>
      <p:ext uri="{BB962C8B-B14F-4D97-AF65-F5344CB8AC3E}">
        <p14:creationId xmlns:p14="http://schemas.microsoft.com/office/powerpoint/2010/main" val="692704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7600EF-6129-4223-8DC5-6368696545AB}"/>
              </a:ext>
            </a:extLst>
          </p:cNvPr>
          <p:cNvSpPr txBox="1"/>
          <p:nvPr/>
        </p:nvSpPr>
        <p:spPr>
          <a:xfrm>
            <a:off x="116889" y="12680"/>
            <a:ext cx="11958221" cy="6740307"/>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К порокам мяса, не связанным с процессом гниения, относятся его пигментация, характеризующаяся красным окрашиванием поверхности мяса вследствие жизнедеятельности пигментообразующих бактерий, и потемнение, являющееся следствием концентрирования красящих веществ преимущественно в шейной части (в месте </a:t>
            </a:r>
            <a:r>
              <a:rPr lang="ru-RU" dirty="0" err="1">
                <a:latin typeface="Times New Roman" panose="02020603050405020304" pitchFamily="18" charset="0"/>
                <a:cs typeface="Times New Roman" panose="02020603050405020304" pitchFamily="18" charset="0"/>
              </a:rPr>
              <a:t>зареза</a:t>
            </a:r>
            <a:r>
              <a:rPr lang="ru-RU" dirty="0">
                <a:latin typeface="Times New Roman" panose="02020603050405020304" pitchFamily="18" charset="0"/>
                <a:cs typeface="Times New Roman" panose="02020603050405020304" pitchFamily="18" charset="0"/>
              </a:rPr>
              <a:t>) и в местах кровоподтеков, которое происходит при интенсивном испарении влаги во время хранения охлажденного и мороженого мяса, особенно при недостаточной влажности воздуха и повышенной его температуре.</a:t>
            </a:r>
          </a:p>
          <a:p>
            <a:pPr algn="just"/>
            <a:r>
              <a:rPr lang="ru-RU" dirty="0">
                <a:latin typeface="Times New Roman" panose="02020603050405020304" pitchFamily="18" charset="0"/>
                <a:cs typeface="Times New Roman" panose="02020603050405020304" pitchFamily="18" charset="0"/>
              </a:rPr>
              <a:t>Пигментация и потемнение мяса развиваются только на поверхности мяса. При удалений дефектного поверхностного слоя мясо, как правило, пригодно для питания.</a:t>
            </a:r>
          </a:p>
          <a:p>
            <a:pPr algn="just"/>
            <a:r>
              <a:rPr lang="ru-RU" dirty="0">
                <a:latin typeface="Times New Roman" panose="02020603050405020304" pitchFamily="18" charset="0"/>
                <a:cs typeface="Times New Roman" panose="02020603050405020304" pitchFamily="18" charset="0"/>
              </a:rPr>
              <a:t>Мясо животных, погибших при стихийных бедствиях (при пожаре, убитых молнией или электрическим током на линиях высоковольтных передач и заграждений, замерзших, утонувших и т.п.), приравнивается к трупному и для использования в пищу запрещается.</a:t>
            </a:r>
          </a:p>
          <a:p>
            <a:pPr algn="just"/>
            <a:r>
              <a:rPr lang="ru-RU" dirty="0">
                <a:latin typeface="Times New Roman" panose="02020603050405020304" pitchFamily="18" charset="0"/>
                <a:cs typeface="Times New Roman" panose="02020603050405020304" pitchFamily="18" charset="0"/>
              </a:rPr>
              <a:t>К вынужденному убою животных прибегают в случаях неинфекционных заболеваний, угрожающих их жизни или требующих длительного лечения (обширные травмы, переломы, ожоги, отравления и т.п.), однако при обязательном условии, что эти животные не находятся в состоянии агонии. Разрешение на вынужденный убой животного выдается только специалистами-ветеринарами, и оно оформляется актом.</a:t>
            </a:r>
          </a:p>
          <a:p>
            <a:pPr algn="just"/>
            <a:r>
              <a:rPr lang="ru-RU" dirty="0">
                <a:latin typeface="Times New Roman" panose="02020603050405020304" pitchFamily="18" charset="0"/>
                <a:cs typeface="Times New Roman" panose="02020603050405020304" pitchFamily="18" charset="0"/>
              </a:rPr>
              <a:t>Мясо животных, забитых в агональном состоянии, как и павших животных, плохо обескровлено. Оно имеет темно-красный цвет и мар-кую поверхность на свежем разрезе, кровеносные сосуды заполнены кровью. Такое мясо бракуется без дополнительных исследований, поскольку убой животных в состоянии агонии не разрешается.</a:t>
            </a:r>
          </a:p>
          <a:p>
            <a:pPr algn="just"/>
            <a:r>
              <a:rPr lang="ru-RU" dirty="0">
                <a:latin typeface="Times New Roman" panose="02020603050405020304" pitchFamily="18" charset="0"/>
                <a:cs typeface="Times New Roman" panose="02020603050405020304" pitchFamily="18" charset="0"/>
              </a:rPr>
              <a:t>На мясе могут образовываться следы насекомых, вследствие того, что мухи и другие насекомые откладывают на нем яйца, из которых затем выводятся личинки. Для борьбы с насекомыми в помещении устанавливают температурный режим на уровне, не выше +5 граду-сов Цельсия.</a:t>
            </a:r>
          </a:p>
          <a:p>
            <a:pPr algn="just"/>
            <a:r>
              <a:rPr lang="ru-RU" dirty="0">
                <a:latin typeface="Times New Roman" panose="02020603050405020304" pitchFamily="18" charset="0"/>
                <a:cs typeface="Times New Roman" panose="02020603050405020304" pitchFamily="18" charset="0"/>
              </a:rPr>
              <a:t>Туши, поврежденные в отдельных участках грызунами или за-грязненные их пометом, после зачистки пораженных мест передаются на промышленную переработку, гарантирующую их стерилизацию. </a:t>
            </a:r>
            <a:r>
              <a:rPr lang="ru-RU" dirty="0" err="1">
                <a:latin typeface="Times New Roman" panose="02020603050405020304" pitchFamily="18" charset="0"/>
                <a:cs typeface="Times New Roman" panose="02020603050405020304" pitchFamily="18" charset="0"/>
              </a:rPr>
              <a:t>Очаговость</a:t>
            </a:r>
            <a:r>
              <a:rPr lang="ru-RU" dirty="0">
                <a:latin typeface="Times New Roman" panose="02020603050405020304" pitchFamily="18" charset="0"/>
                <a:cs typeface="Times New Roman" panose="02020603050405020304" pitchFamily="18" charset="0"/>
              </a:rPr>
              <a:t> локализации и динамичность процессов порчи мяса могут представлять большие трудности при определении доброкачественно-</a:t>
            </a:r>
            <a:r>
              <a:rPr lang="ru-RU" dirty="0" err="1">
                <a:latin typeface="Times New Roman" panose="02020603050405020304" pitchFamily="18" charset="0"/>
                <a:cs typeface="Times New Roman" panose="02020603050405020304" pitchFamily="18" charset="0"/>
              </a:rPr>
              <a:t>сти</a:t>
            </a:r>
            <a:r>
              <a:rPr lang="ru-RU" dirty="0">
                <a:latin typeface="Times New Roman" panose="02020603050405020304" pitchFamily="18" charset="0"/>
                <a:cs typeface="Times New Roman" panose="02020603050405020304" pitchFamily="18" charset="0"/>
              </a:rPr>
              <a:t> мяса, особенно в начальных стадиях порчи.</a:t>
            </a:r>
          </a:p>
        </p:txBody>
      </p:sp>
    </p:spTree>
    <p:extLst>
      <p:ext uri="{BB962C8B-B14F-4D97-AF65-F5344CB8AC3E}">
        <p14:creationId xmlns:p14="http://schemas.microsoft.com/office/powerpoint/2010/main" val="37200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FAEFDE-F3CC-4E8D-9EF3-C78B8C7C77EF}"/>
              </a:ext>
            </a:extLst>
          </p:cNvPr>
          <p:cNvSpPr txBox="1"/>
          <p:nvPr/>
        </p:nvSpPr>
        <p:spPr>
          <a:xfrm>
            <a:off x="245615" y="155060"/>
            <a:ext cx="11700769" cy="6463308"/>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Под качеством пищевых продуктов принято понимать совокупность свойств, обеспечивающих физиологические потребности человека в пищевых и вкусовых веществах, позволяющих отличить продукты друг от друга и определить меру их полезности для удовлетворения общественных и личностных потребностей. Однако единой интерпретации этого понятия, несмотря на многочисленные попытки ученых и практиков, до настоящего времени не разработано, и для оценки качества тех или иных продуктов используют, как правило, комплекс показателей. Условно их можно разделить на 4 группы:</a:t>
            </a:r>
          </a:p>
          <a:p>
            <a:pPr algn="just"/>
            <a:r>
              <a:rPr lang="ru-RU" dirty="0">
                <a:latin typeface="Times New Roman" panose="02020603050405020304" pitchFamily="18" charset="0"/>
                <a:cs typeface="Times New Roman" panose="02020603050405020304" pitchFamily="18" charset="0"/>
              </a:rPr>
              <a:t>1. Показатели, характеризующие пищевую ценность.</a:t>
            </a:r>
          </a:p>
          <a:p>
            <a:pPr algn="just"/>
            <a:r>
              <a:rPr lang="ru-RU" dirty="0">
                <a:latin typeface="Times New Roman" panose="02020603050405020304" pitchFamily="18" charset="0"/>
                <a:cs typeface="Times New Roman" panose="02020603050405020304" pitchFamily="18" charset="0"/>
              </a:rPr>
              <a:t>2. Органолептические (легко воспринимаемые органами чувств).</a:t>
            </a:r>
          </a:p>
          <a:p>
            <a:pPr algn="just"/>
            <a:r>
              <a:rPr lang="ru-RU" dirty="0">
                <a:latin typeface="Times New Roman" panose="02020603050405020304" pitchFamily="18" charset="0"/>
                <a:cs typeface="Times New Roman" panose="02020603050405020304" pitchFamily="18" charset="0"/>
              </a:rPr>
              <a:t>3. Санитарно-гигиенические.</a:t>
            </a:r>
          </a:p>
          <a:p>
            <a:pPr algn="just"/>
            <a:r>
              <a:rPr lang="ru-RU" dirty="0">
                <a:latin typeface="Times New Roman" panose="02020603050405020304" pitchFamily="18" charset="0"/>
                <a:cs typeface="Times New Roman" panose="02020603050405020304" pitchFamily="18" charset="0"/>
              </a:rPr>
              <a:t>4. Технологические.</a:t>
            </a:r>
          </a:p>
          <a:p>
            <a:pPr algn="just"/>
            <a:r>
              <a:rPr lang="ru-RU" dirty="0">
                <a:latin typeface="Times New Roman" panose="02020603050405020304" pitchFamily="18" charset="0"/>
                <a:cs typeface="Times New Roman" panose="02020603050405020304" pitchFamily="18" charset="0"/>
              </a:rPr>
              <a:t>В совокупности они и определяют доброкачественность (</a:t>
            </a:r>
            <a:r>
              <a:rPr lang="ru-RU" dirty="0" err="1">
                <a:latin typeface="Times New Roman" panose="02020603050405020304" pitchFamily="18" charset="0"/>
                <a:cs typeface="Times New Roman" panose="02020603050405020304" pitchFamily="18" charset="0"/>
              </a:rPr>
              <a:t>све</a:t>
            </a:r>
            <a:r>
              <a:rPr lang="ru-RU" dirty="0">
                <a:latin typeface="Times New Roman" panose="02020603050405020304" pitchFamily="18" charset="0"/>
                <a:cs typeface="Times New Roman" panose="02020603050405020304" pitchFamily="18" charset="0"/>
              </a:rPr>
              <a:t>-жесть) мяса.</a:t>
            </a:r>
          </a:p>
          <a:p>
            <a:pPr algn="just"/>
            <a:r>
              <a:rPr lang="ru-RU" dirty="0">
                <a:latin typeface="Times New Roman" panose="02020603050405020304" pitchFamily="18" charset="0"/>
                <a:cs typeface="Times New Roman" panose="02020603050405020304" pitchFamily="18" charset="0"/>
              </a:rPr>
              <a:t>К показателям, характеризующим пищевую (питательную) ценность мяса, относят содержание белков, особенно полноценных, жира, витаминов, углеводов, макро- и микроэлементов. Органолептические показатели качества мяса - это его внешний вид, цвет, запах, консистенция, морфологическая структура, нежность, сочность и вкус. Это признаки и свойства мяса, по которым потребитель может составить первичное представление о его качестве.</a:t>
            </a:r>
          </a:p>
          <a:p>
            <a:pPr algn="just"/>
            <a:r>
              <a:rPr lang="ru-RU" dirty="0">
                <a:latin typeface="Times New Roman" panose="02020603050405020304" pitchFamily="18" charset="0"/>
                <a:cs typeface="Times New Roman" panose="02020603050405020304" pitchFamily="18" charset="0"/>
              </a:rPr>
              <a:t>Внешний вид в известной мере зависит от правильности технологической обработки туш. На полутушах и четвертинах говядины, ту-шах баранины и козлятины, тушах свинины, выпущенных в реализацию, не должно быть остатков внутренних органов, сгустков крови, бахромок, загрязнений, а на мороженых - наличия льда, снега, а также повреждений поверхности, кровоподтеков и </a:t>
            </a:r>
            <a:r>
              <a:rPr lang="ru-RU" dirty="0" err="1">
                <a:latin typeface="Times New Roman" panose="02020603050405020304" pitchFamily="18" charset="0"/>
                <a:cs typeface="Times New Roman" panose="02020603050405020304" pitchFamily="18" charset="0"/>
              </a:rPr>
              <a:t>побитостей</a:t>
            </a:r>
            <a:r>
              <a:rPr lang="ru-RU" dirty="0">
                <a:latin typeface="Times New Roman" panose="02020603050405020304" pitchFamily="18" charset="0"/>
                <a:cs typeface="Times New Roman" panose="02020603050405020304" pitchFamily="18" charset="0"/>
              </a:rPr>
              <a:t>. Зачистки и срывы подкожного жира у говяжьих полутуш допускаются на площади, не превышающей 15%, а у бараньих и свиных - 10% поверхности.</a:t>
            </a:r>
          </a:p>
          <a:p>
            <a:pPr algn="just"/>
            <a:r>
              <a:rPr lang="ru-RU" dirty="0">
                <a:latin typeface="Times New Roman" panose="02020603050405020304" pitchFamily="18" charset="0"/>
                <a:cs typeface="Times New Roman" panose="02020603050405020304" pitchFamily="18" charset="0"/>
              </a:rPr>
              <a:t>Тощее мясо, дважды замороженное, с желтым шпиком, мясо от некастрированных быков, хряков, туши с заметно изменившимся цветом мяса и жира в области шеи в реализацию не допускаются, а направляются на промышленную переработку.</a:t>
            </a:r>
          </a:p>
        </p:txBody>
      </p:sp>
    </p:spTree>
    <p:extLst>
      <p:ext uri="{BB962C8B-B14F-4D97-AF65-F5344CB8AC3E}">
        <p14:creationId xmlns:p14="http://schemas.microsoft.com/office/powerpoint/2010/main" val="1388821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BF2C4B-EA11-4F73-8788-EF748CB734E6}"/>
              </a:ext>
            </a:extLst>
          </p:cNvPr>
          <p:cNvSpPr txBox="1"/>
          <p:nvPr/>
        </p:nvSpPr>
        <p:spPr>
          <a:xfrm>
            <a:off x="161278" y="135435"/>
            <a:ext cx="11869443" cy="6463308"/>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У свежих, охлажденных и остывших туш имеется бледно-розовая или бледно-красная, у мороженых - более яркого цвета, а у размороженных - красная корочка </a:t>
            </a:r>
            <a:r>
              <a:rPr lang="ru-RU" dirty="0" err="1">
                <a:latin typeface="Times New Roman" panose="02020603050405020304" pitchFamily="18" charset="0"/>
                <a:cs typeface="Times New Roman" panose="02020603050405020304" pitchFamily="18" charset="0"/>
              </a:rPr>
              <a:t>подсыхания</a:t>
            </a:r>
            <a:r>
              <a:rPr lang="ru-RU" dirty="0">
                <a:latin typeface="Times New Roman" panose="02020603050405020304" pitchFamily="18" charset="0"/>
                <a:cs typeface="Times New Roman" panose="02020603050405020304" pitchFamily="18" charset="0"/>
              </a:rPr>
              <a:t>. Поверхность свежего разреза слега влажная, но не липкая, и не оставляет влажного пятна, если к ней приложить, например, фильтровальную бумагу. Разруб свежего мороженого мяса имеет розовато-серый цвет, обусловленный кристаллами льда. Поверхность оттаявшего мяса влажная, а на разрезе - сильно влажная, смачивающая пальцы, а с мяса стекает мясной сок красного цвета.</a:t>
            </a:r>
          </a:p>
          <a:p>
            <a:pPr algn="just"/>
            <a:r>
              <a:rPr lang="ru-RU" dirty="0">
                <a:latin typeface="Times New Roman" panose="02020603050405020304" pitchFamily="18" charset="0"/>
                <a:cs typeface="Times New Roman" panose="02020603050405020304" pitchFamily="18" charset="0"/>
              </a:rPr>
              <a:t>Цвет мяса - один из основных показателей качества, оцениваемый потребителем,- обусловлен видом животного, его возрастом, полом, упитанностью, условиями убоя, холодильной обработки и способом хранения. Говядина обычно имеет красный цвет различных оттенков: мясо волов — красного, коров — интенсивно красного, бугаев — темно-красного с синеватым оттенком, телятина — слабо-розового, а мясо молодняка — бледно-красного цвета. У молодых свиней цвет мяса бледно-розовый, у старых — красный, у хряков — темно-красный. Цвет баранины кирпично-красный с различными оттенками, от светлого до темного в зависимости от возраста и упитанности. Козлятина от старых животных имеет кирпично-красный цвет, причем на воздухе мясо темнеет, а у молодых животных (коз и козлов до 6 месяцев) мясо бледно-розовое. Мясо пород скота мясного на-правления светлее мяса других пород — молочного и комбинированно-го (мясомолочного). Для плохо обескровленных туш характерна излишне интенсивная окраска.</a:t>
            </a:r>
          </a:p>
          <a:p>
            <a:pPr algn="just"/>
            <a:r>
              <a:rPr lang="ru-RU" dirty="0">
                <a:latin typeface="Times New Roman" panose="02020603050405020304" pitchFamily="18" charset="0"/>
                <a:cs typeface="Times New Roman" panose="02020603050405020304" pitchFamily="18" charset="0"/>
              </a:rPr>
              <a:t>В зависимости от условий и длительности хранения изменяется и цвет мяса, хранившегося в охлажденном или замороженном состоянии. Сначала оно приобретает ярко-красный, а при длительном хранении — коричневый оттенок. Если мясо заморожено однократно, то при прикосновении к его поверхности нагретым предметом — теп-</a:t>
            </a:r>
            <a:r>
              <a:rPr lang="ru-RU" dirty="0" err="1">
                <a:latin typeface="Times New Roman" panose="02020603050405020304" pitchFamily="18" charset="0"/>
                <a:cs typeface="Times New Roman" panose="02020603050405020304" pitchFamily="18" charset="0"/>
              </a:rPr>
              <a:t>лым</a:t>
            </a:r>
            <a:r>
              <a:rPr lang="ru-RU" dirty="0">
                <a:latin typeface="Times New Roman" panose="02020603050405020304" pitchFamily="18" charset="0"/>
                <a:cs typeface="Times New Roman" panose="02020603050405020304" pitchFamily="18" charset="0"/>
              </a:rPr>
              <a:t> ножом или даже пальцем — на ней появляется ярко-красное пятно. Темно-красная поверхность повторно замороженного мяса не меняет своей окраски после прикосновения к ней теплым предметом.</a:t>
            </a:r>
          </a:p>
          <a:p>
            <a:pPr algn="just"/>
            <a:r>
              <a:rPr lang="ru-RU" dirty="0">
                <a:latin typeface="Times New Roman" panose="02020603050405020304" pitchFamily="18" charset="0"/>
                <a:cs typeface="Times New Roman" panose="02020603050405020304" pitchFamily="18" charset="0"/>
              </a:rPr>
              <a:t>Запах свежего мяса — специфический, свойственный каждому виду животных. У сырой говядины запах слабый, у вареной — сильный, приятный и более ясно выраженный. Сырая свинина запаха почти не имеет, а у вареной он нежный и приятный. Специфический запах сырой баранины иногда напоминает запах аммиака. Запах вареной баранины значительно сильнее запаха говядины, у мяса взрослого скота — более интенсивный, чем у молодняка.</a:t>
            </a:r>
          </a:p>
        </p:txBody>
      </p:sp>
    </p:spTree>
    <p:extLst>
      <p:ext uri="{BB962C8B-B14F-4D97-AF65-F5344CB8AC3E}">
        <p14:creationId xmlns:p14="http://schemas.microsoft.com/office/powerpoint/2010/main" val="2809362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D8BE4E-4D7B-4FD0-8765-7A7936FA9294}"/>
              </a:ext>
            </a:extLst>
          </p:cNvPr>
          <p:cNvSpPr txBox="1"/>
          <p:nvPr/>
        </p:nvSpPr>
        <p:spPr>
          <a:xfrm>
            <a:off x="152400" y="66205"/>
            <a:ext cx="11887199" cy="6740307"/>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Мясо хряков, бугаев и взрослых баранов имеет неприятный запах, ощущаемый при варке. При хранении мяса быков запах исчезает, а за-пах мяса хряков исчезает только при посоле. Мороженое мясо запаха не имеет, а оттаявшему мясу присущи запахи, свойственные каждому виду мяса, и запахи сырости.</a:t>
            </a:r>
          </a:p>
          <a:p>
            <a:pPr algn="just"/>
            <a:r>
              <a:rPr lang="ru-RU" dirty="0">
                <a:latin typeface="Times New Roman" panose="02020603050405020304" pitchFamily="18" charset="0"/>
                <a:cs typeface="Times New Roman" panose="02020603050405020304" pitchFamily="18" charset="0"/>
              </a:rPr>
              <a:t>Консистенцию мяса обычно определяют легким надавливанием на него пальцем. В свежем мясе образующаяся при этом ямка быстро выравнивается, что свидетельствует о его упругости и эластичности. Мороженое мясо твердое, при постукивании по нему твердым предметом издает ясный звук. Оттаявшее мясо неэластичное, консистенция его тестообразная.</a:t>
            </a:r>
          </a:p>
          <a:p>
            <a:pPr algn="just"/>
            <a:r>
              <a:rPr lang="ru-RU" dirty="0">
                <a:latin typeface="Times New Roman" panose="02020603050405020304" pitchFamily="18" charset="0"/>
                <a:cs typeface="Times New Roman" panose="02020603050405020304" pitchFamily="18" charset="0"/>
              </a:rPr>
              <a:t>Подкожный жир у свежей охлажденной говядины от кремово-белого до интенсивно-желтого, иногда шафранового цвета. Он не имеет запаха, а при раздавливании пальцами крошится. У баранины жир белый, плотный, у свинины — белый или бледно-розовый, мягкий и эластичный. Жир мороженого мяса более твердый, а у оттаявшего и повторно замороженного он имеет красноватый оттенок.</a:t>
            </a:r>
          </a:p>
          <a:p>
            <a:pPr algn="just"/>
            <a:r>
              <a:rPr lang="ru-RU" dirty="0">
                <a:latin typeface="Times New Roman" panose="02020603050405020304" pitchFamily="18" charset="0"/>
                <a:cs typeface="Times New Roman" panose="02020603050405020304" pitchFamily="18" charset="0"/>
              </a:rPr>
              <a:t>Сухожилия у свежего охлажденного мяса на ощупь упругие, плотные, поверхности суставов гладкие, блестящие, жидкость в суставах, называемая синовиальной жидкостью, прозрачная. Сухожилия мороженого мяса плотные, белого цвета, с серовато-желтым оттенком, а у оттаявшего мяса они мягкие, рыхлые, окрашенные в ярко-красный цвет.</a:t>
            </a:r>
          </a:p>
          <a:p>
            <a:pPr algn="just"/>
            <a:r>
              <a:rPr lang="ru-RU" dirty="0">
                <a:latin typeface="Times New Roman" panose="02020603050405020304" pitchFamily="18" charset="0"/>
                <a:cs typeface="Times New Roman" panose="02020603050405020304" pitchFamily="18" charset="0"/>
              </a:rPr>
              <a:t>Состояние костного мозга, его цвет, упругость и вид в изломе определяются при извлечении его из трубчатой кости. В свежем мясе костный мозг заполняет всю полость трубчатой кости, он упругий, желтого цвета, блестящий и глянцевый на изломе.</a:t>
            </a:r>
          </a:p>
          <a:p>
            <a:pPr algn="just"/>
            <a:r>
              <a:rPr lang="ru-RU" dirty="0">
                <a:latin typeface="Times New Roman" panose="02020603050405020304" pitchFamily="18" charset="0"/>
                <a:cs typeface="Times New Roman" panose="02020603050405020304" pitchFamily="18" charset="0"/>
              </a:rPr>
              <a:t>Вкусовые характеристики мяса (нежность, жесткость, вкус, аромат) обусловлены его морфологическим и химическим составом. Нежность и жесткость мяса зависят от вида, возраста, пола, упитанности, породы животных, степени созревания мяса и анатомического его происхождения. Самое нежное мясо расположено в спинной части мясных пород скота, и чем ближе оно к голове животного и ни-же от его спины, тем оно жестче. Нежность мяса зависит от его сочности, </a:t>
            </a:r>
            <a:r>
              <a:rPr lang="ru-RU" dirty="0" err="1">
                <a:latin typeface="Times New Roman" panose="02020603050405020304" pitchFamily="18" charset="0"/>
                <a:cs typeface="Times New Roman" panose="02020603050405020304" pitchFamily="18" charset="0"/>
              </a:rPr>
              <a:t>водосвязывающей</a:t>
            </a:r>
            <a:r>
              <a:rPr lang="ru-RU" dirty="0">
                <a:latin typeface="Times New Roman" panose="02020603050405020304" pitchFamily="18" charset="0"/>
                <a:cs typeface="Times New Roman" panose="02020603050405020304" pitchFamily="18" charset="0"/>
              </a:rPr>
              <a:t> способности, количества и качества содержащейся в нем соединительной ткани, размера пучков волокон, методов технологической и кулинарной обработки. Нежность мяса может быть повышена добавлением перед его варкой нейтральных солей (напри-мер, хлористого натрия — поваренной соли).</a:t>
            </a:r>
          </a:p>
        </p:txBody>
      </p:sp>
    </p:spTree>
    <p:extLst>
      <p:ext uri="{BB962C8B-B14F-4D97-AF65-F5344CB8AC3E}">
        <p14:creationId xmlns:p14="http://schemas.microsoft.com/office/powerpoint/2010/main" val="1285188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D31437-5AC4-40F2-B7C7-B8530B1A3DFE}"/>
              </a:ext>
            </a:extLst>
          </p:cNvPr>
          <p:cNvSpPr txBox="1"/>
          <p:nvPr/>
        </p:nvSpPr>
        <p:spPr>
          <a:xfrm>
            <a:off x="147961" y="87543"/>
            <a:ext cx="11896078" cy="6186309"/>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Вкус и аромат вареного мяса сильнее проявляется при нагревании, когда происходит изменение или освобождение из связанного состояния содержащихся в нем и жировой ткани веществ. К числу веществ, участвующих в создании аромата и вкуса, относятся некоторые низкомолекулярные соединения (глутатион, </a:t>
            </a:r>
            <a:r>
              <a:rPr lang="ru-RU" dirty="0" err="1">
                <a:latin typeface="Times New Roman" panose="02020603050405020304" pitchFamily="18" charset="0"/>
                <a:cs typeface="Times New Roman" panose="02020603050405020304" pitchFamily="18" charset="0"/>
              </a:rPr>
              <a:t>карнозин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ансерин</a:t>
            </a:r>
            <a:r>
              <a:rPr lang="ru-RU" dirty="0">
                <a:latin typeface="Times New Roman" panose="02020603050405020304" pitchFamily="18" charset="0"/>
                <a:cs typeface="Times New Roman" panose="02020603050405020304" pitchFamily="18" charset="0"/>
              </a:rPr>
              <a:t>), углеводы, аминокислоты (глютаминовая, гистидин, треонин, метионин и др.), нуклеотиды (например, </a:t>
            </a:r>
            <a:r>
              <a:rPr lang="ru-RU" dirty="0" err="1">
                <a:latin typeface="Times New Roman" panose="02020603050405020304" pitchFamily="18" charset="0"/>
                <a:cs typeface="Times New Roman" panose="02020603050405020304" pitchFamily="18" charset="0"/>
              </a:rPr>
              <a:t>инозиновая</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гуаниловая</a:t>
            </a:r>
            <a:r>
              <a:rPr lang="ru-RU" dirty="0">
                <a:latin typeface="Times New Roman" panose="02020603050405020304" pitchFamily="18" charset="0"/>
                <a:cs typeface="Times New Roman" panose="02020603050405020304" pitchFamily="18" charset="0"/>
              </a:rPr>
              <a:t> кислоты и продукты их распада), азотистые экстрактивные вещества и органические кислоты (молочная, пировиноградная и др.). При нагревании в мясе происходят сложные реакции, в результате которых образуются новые химические соединения, придающие мясу вкусовые и ароматические свойства.</a:t>
            </a:r>
          </a:p>
          <a:p>
            <a:pPr algn="just"/>
            <a:r>
              <a:rPr lang="ru-RU" dirty="0">
                <a:latin typeface="Times New Roman" panose="02020603050405020304" pitchFamily="18" charset="0"/>
                <a:cs typeface="Times New Roman" panose="02020603050405020304" pitchFamily="18" charset="0"/>
              </a:rPr>
              <a:t>Свежесть и качество мяса характеризуются также качеством образующегося при его варке бульона. Бульон из свежего охлажденного мяса ароматный, прозрачный, приятный на вкус, с крупными каплями жира. При варке мороженого и оттаявшего мяса образуется мутный буль-он, с обилием серо-красной пены, без аромата, характерного для буль-она из охлажденного мяса.</a:t>
            </a:r>
          </a:p>
          <a:p>
            <a:pPr algn="just"/>
            <a:r>
              <a:rPr lang="ru-RU" dirty="0">
                <a:latin typeface="Times New Roman" panose="02020603050405020304" pitchFamily="18" charset="0"/>
                <a:cs typeface="Times New Roman" panose="02020603050405020304" pitchFamily="18" charset="0"/>
              </a:rPr>
              <a:t>Мясо - продукт скоропортящийся. При нарушении санитарных правил и условий его переработки, хранения и транспортировки туш его качество может ухудшаться, в нем могут появляться различные виды порчи.</a:t>
            </a:r>
          </a:p>
          <a:p>
            <a:pPr algn="just"/>
            <a:r>
              <a:rPr lang="ru-RU" dirty="0">
                <a:latin typeface="Times New Roman" panose="02020603050405020304" pitchFamily="18" charset="0"/>
                <a:cs typeface="Times New Roman" panose="02020603050405020304" pitchFamily="18" charset="0"/>
              </a:rPr>
              <a:t>По доброкачественности принято подразделять мясо на три категории - свежее (доброкачественное), сомнительной свежести, имеющее признаки начальной стадии порчи, и несвежее, имеющее не только неудовлетворительные органолептические показатели, но и могущее явиться причиной пищевых отравлений.</a:t>
            </a:r>
          </a:p>
          <a:p>
            <a:pPr algn="just"/>
            <a:r>
              <a:rPr lang="ru-RU" dirty="0">
                <a:latin typeface="Times New Roman" panose="02020603050405020304" pitchFamily="18" charset="0"/>
                <a:cs typeface="Times New Roman" panose="02020603050405020304" pitchFamily="18" charset="0"/>
              </a:rPr>
              <a:t>Показатели свежести остывшего, охлажденного и мороженого мяса представлены в таблице 3, которая позволяет их наглядно срав-нить.</a:t>
            </a:r>
          </a:p>
          <a:p>
            <a:pPr algn="just"/>
            <a:r>
              <a:rPr lang="ru-RU" dirty="0">
                <a:latin typeface="Times New Roman" panose="02020603050405020304" pitchFamily="18" charset="0"/>
                <a:cs typeface="Times New Roman" panose="02020603050405020304" pitchFamily="18" charset="0"/>
              </a:rPr>
              <a:t>Свежее (доброкачественное) мясо используется в питании людей без каких-либо ограничений. Мясо сомнительной свежести I степени, имеющее признаки порчи, может быть допущено к использованию в питании людей после туалета - срезания </a:t>
            </a:r>
            <a:r>
              <a:rPr lang="ru-RU" dirty="0" err="1">
                <a:latin typeface="Times New Roman" panose="02020603050405020304" pitchFamily="18" charset="0"/>
                <a:cs typeface="Times New Roman" panose="02020603050405020304" pitchFamily="18" charset="0"/>
              </a:rPr>
              <a:t>заветрившихся</a:t>
            </a:r>
            <a:r>
              <a:rPr lang="ru-RU" dirty="0">
                <a:latin typeface="Times New Roman" panose="02020603050405020304" pitchFamily="18" charset="0"/>
                <a:cs typeface="Times New Roman" panose="02020603050405020304" pitchFamily="18" charset="0"/>
              </a:rPr>
              <a:t> участков, единичных очагов плесени и тщательной мойки в про-точной воде без применения антисептиков и уксуса - при удовлетвори-тельных результатах пробной варки. Такое мясо хранению не подлежит.</a:t>
            </a:r>
          </a:p>
        </p:txBody>
      </p:sp>
    </p:spTree>
    <p:extLst>
      <p:ext uri="{BB962C8B-B14F-4D97-AF65-F5344CB8AC3E}">
        <p14:creationId xmlns:p14="http://schemas.microsoft.com/office/powerpoint/2010/main" val="3417781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52F8BF-C24B-45C6-9BEC-45F3C698F559}"/>
              </a:ext>
            </a:extLst>
          </p:cNvPr>
          <p:cNvSpPr txBox="1"/>
          <p:nvPr/>
        </p:nvSpPr>
        <p:spPr>
          <a:xfrm>
            <a:off x="147961" y="69749"/>
            <a:ext cx="11896077" cy="6463308"/>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Мясо сомнительной свежести II степени относится к условно годному. Оно подлежит обязательному лабораторному исследованию, поскольку на основании только субъективной оценки иногда затруднительно сделать заключение о его доброкачественности. Экспертное решение о возможности его использования в пищу и способах подработки принимается по комплексу показателей, включая лабораторные.</a:t>
            </a:r>
          </a:p>
          <a:p>
            <a:pPr algn="just"/>
            <a:r>
              <a:rPr lang="ru-RU" dirty="0">
                <a:latin typeface="Times New Roman" panose="02020603050405020304" pitchFamily="18" charset="0"/>
                <a:cs typeface="Times New Roman" panose="02020603050405020304" pitchFamily="18" charset="0"/>
              </a:rPr>
              <a:t>Несвежее мясо бракуется по органолептическим показателям без лабораторного подтверждения.</a:t>
            </a:r>
          </a:p>
          <a:p>
            <a:pPr algn="just"/>
            <a:r>
              <a:rPr lang="ru-RU" dirty="0">
                <a:latin typeface="Times New Roman" panose="02020603050405020304" pitchFamily="18" charset="0"/>
                <a:cs typeface="Times New Roman" panose="02020603050405020304" pitchFamily="18" charset="0"/>
              </a:rPr>
              <a:t>Несмотря на достаточно высокую доказательность и убедительность органолептических показателей для оценки доброкачественного мяса, тем не менее, более надежными и объективными методами оценки доброкачественности мяса, особенно сомнительной свежести, являются лабораторные методы — физические, химические, бак-</a:t>
            </a:r>
            <a:r>
              <a:rPr lang="ru-RU" dirty="0" err="1">
                <a:latin typeface="Times New Roman" panose="02020603050405020304" pitchFamily="18" charset="0"/>
                <a:cs typeface="Times New Roman" panose="02020603050405020304" pitchFamily="18" charset="0"/>
              </a:rPr>
              <a:t>териологические</a:t>
            </a:r>
            <a:r>
              <a:rPr lang="ru-RU" dirty="0">
                <a:latin typeface="Times New Roman" panose="02020603050405020304" pitchFamily="18" charset="0"/>
                <a:cs typeface="Times New Roman" panose="02020603050405020304" pitchFamily="18" charset="0"/>
              </a:rPr>
              <a:t> и гистологические.</a:t>
            </a:r>
          </a:p>
          <a:p>
            <a:pPr algn="just"/>
            <a:r>
              <a:rPr lang="ru-RU" dirty="0">
                <a:latin typeface="Times New Roman" panose="02020603050405020304" pitchFamily="18" charset="0"/>
                <a:cs typeface="Times New Roman" panose="02020603050405020304" pitchFamily="18" charset="0"/>
              </a:rPr>
              <a:t>Наиболее перспективным из физических методов исследования свежести мяса является люминесцентный анализ. Его сущность заключается в том, что под действием ультрафиолетовых лучей с длиной волны 360-365 мкм мясо и водный экстракт из него люминесцируют, причем интенсивность и окраска свечения зависят от степени свежести мяса и его вида. Мышечная ткань свежей говядины люминесцирует, например, бархатным темно-красным цветом, баранины - темно-коричневым, свинины - светло-коричневым. Соединительная ткань светится интенсивно-голубым, жировая - светло-желтым, а водная вытяжка из свежего говяжьего мяса - желто-зеленым цветом. Мясо сомнительной свежести люминесцирует темно-красным, а вытяжка из него - зелено-голубым цветом, а несвежее, соответственно, грязно-темным и голубым цветом.</a:t>
            </a:r>
          </a:p>
          <a:p>
            <a:pPr algn="just"/>
            <a:r>
              <a:rPr lang="ru-RU" dirty="0">
                <a:latin typeface="Times New Roman" panose="02020603050405020304" pitchFamily="18" charset="0"/>
                <a:cs typeface="Times New Roman" panose="02020603050405020304" pitchFamily="18" charset="0"/>
              </a:rPr>
              <a:t>Быстрым и надежным способом объективной оценки свежести мяса является люминесцентно-спектральный анализ его экстракта. Наиболее объективными и надежными, по сравнению с другими методами исследования свежести мяса, являются химические методы. Поскольку потеря свежести мяса обусловливается, прежде всего, сложными биохимическими изменениями его белковых структур, эти методы позволяют не только качественно, но и количественно определить начальные, промежуточные или конечные продукты гнилостного распада белков (пептидов, аминокислот, аммиака, сероводорода и др.), влияющих на изменение органолептических свойств мяса. </a:t>
            </a:r>
          </a:p>
        </p:txBody>
      </p:sp>
    </p:spTree>
    <p:extLst>
      <p:ext uri="{BB962C8B-B14F-4D97-AF65-F5344CB8AC3E}">
        <p14:creationId xmlns:p14="http://schemas.microsoft.com/office/powerpoint/2010/main" val="1780971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80814D-479F-475A-9239-5CB683C8887D}"/>
              </a:ext>
            </a:extLst>
          </p:cNvPr>
          <p:cNvSpPr txBox="1"/>
          <p:nvPr/>
        </p:nvSpPr>
        <p:spPr>
          <a:xfrm>
            <a:off x="73239" y="84312"/>
            <a:ext cx="11991513" cy="6740307"/>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Химическими методами в соответствующих лабораториях определяют содержание в мясе летучих жирных кислот, аминоаммиачного азота, а также присутствие в бульоне начальных продуктов распада белков мяса (качественной реакцией с сернокислой медью).</a:t>
            </a:r>
          </a:p>
          <a:p>
            <a:pPr algn="just"/>
            <a:r>
              <a:rPr lang="ru-RU" dirty="0">
                <a:latin typeface="Times New Roman" panose="02020603050405020304" pitchFamily="18" charset="0"/>
                <a:cs typeface="Times New Roman" panose="02020603050405020304" pitchFamily="18" charset="0"/>
              </a:rPr>
              <a:t>Следует, однако, отметить, что попытки установить в качестве критерия доброкачественности мяса какой-то один химический показатель, в том числе и названные выше, положительных результатов до настоящего времени не дали.</a:t>
            </a:r>
          </a:p>
          <a:p>
            <a:pPr algn="just"/>
            <a:r>
              <a:rPr lang="ru-RU" dirty="0">
                <a:latin typeface="Times New Roman" panose="02020603050405020304" pitchFamily="18" charset="0"/>
                <a:cs typeface="Times New Roman" panose="02020603050405020304" pitchFamily="18" charset="0"/>
              </a:rPr>
              <a:t>Бактериологическим методом определяют возбудителей порчи мяса и их количество. Установлено, что органолептические признаки гниения мяса обнаруживаются при наличии в 1 г мяса или на 1 кв. см его поверхности микробных клеток в количестве 107-108. Для суждения о бактериальном загрязнении мяса чаще всего используют простейший метод микробиологического исследования - бактериоскопию, то есть определение количества микроорганизмов на срезах мяса. Поскольку свежее мясо во внутренних слоях в большинстве случаев стерильно, обнаружение тех или иных видов микрофлоры (кокков, палочек) и их количество позволяет судить о степени свежести мяса. Для проведения более сложных микробиологических исследований отбирают пробы мяса и направляют их для бактериологического исследования в лаборатории. Показаниями к отбору проб мяса для бактериологического исследования являются:</a:t>
            </a:r>
          </a:p>
          <a:p>
            <a:pPr algn="just"/>
            <a:r>
              <a:rPr lang="ru-RU" dirty="0">
                <a:latin typeface="Times New Roman" panose="02020603050405020304" pitchFamily="18" charset="0"/>
                <a:cs typeface="Times New Roman" panose="02020603050405020304" pitchFamily="18" charset="0"/>
              </a:rPr>
              <a:t>- вынужденный убой животных независимо от его причин, в том числе при отравлении или подозрении на отравление животных ядами;</a:t>
            </a:r>
          </a:p>
          <a:p>
            <a:pPr algn="just"/>
            <a:r>
              <a:rPr lang="ru-RU" dirty="0">
                <a:latin typeface="Times New Roman" panose="02020603050405020304" pitchFamily="18" charset="0"/>
                <a:cs typeface="Times New Roman" panose="02020603050405020304" pitchFamily="18" charset="0"/>
              </a:rPr>
              <a:t>- задержка удаления кишечника из туши более чем на 2 часа после убоя животного или птицы;</a:t>
            </a:r>
          </a:p>
          <a:p>
            <a:pPr algn="just"/>
            <a:r>
              <a:rPr lang="ru-RU" dirty="0">
                <a:latin typeface="Times New Roman" panose="02020603050405020304" pitchFamily="18" charset="0"/>
                <a:cs typeface="Times New Roman" panose="02020603050405020304" pitchFamily="18" charset="0"/>
              </a:rPr>
              <a:t>- недостаточное обескровливание туши;</a:t>
            </a:r>
          </a:p>
          <a:p>
            <a:pPr algn="just"/>
            <a:r>
              <a:rPr lang="ru-RU" dirty="0">
                <a:latin typeface="Times New Roman" panose="02020603050405020304" pitchFamily="18" charset="0"/>
                <a:cs typeface="Times New Roman" panose="02020603050405020304" pitchFamily="18" charset="0"/>
              </a:rPr>
              <a:t>- затруднения в определении пригодности мяса в пищу по данным так называемого санитарного анамнеза (выяснения или уточнения условий поступления мяса, сроков и условий его транспортировки и хранения, а также изучения документов, по которым мясо получено - качественного удостоверения - сертификата, актов и протоколов ветеринарно-санитарной экспертизы) и осмотра мяса на месте;</a:t>
            </a:r>
          </a:p>
          <a:p>
            <a:pPr algn="just"/>
            <a:r>
              <a:rPr lang="ru-RU" dirty="0">
                <a:latin typeface="Times New Roman" panose="02020603050405020304" pitchFamily="18" charset="0"/>
                <a:cs typeface="Times New Roman" panose="02020603050405020304" pitchFamily="18" charset="0"/>
              </a:rPr>
              <a:t>- расхождение результатов органолептической оценки мяса и химических его исследований;</a:t>
            </a:r>
          </a:p>
          <a:p>
            <a:pPr algn="just"/>
            <a:r>
              <a:rPr lang="ru-RU" dirty="0">
                <a:latin typeface="Times New Roman" panose="02020603050405020304" pitchFamily="18" charset="0"/>
                <a:cs typeface="Times New Roman" panose="02020603050405020304" pitchFamily="18" charset="0"/>
              </a:rPr>
              <a:t>- подозрение, что мясо явилось источником пищевого отравления.</a:t>
            </a:r>
          </a:p>
        </p:txBody>
      </p:sp>
    </p:spTree>
    <p:extLst>
      <p:ext uri="{BB962C8B-B14F-4D97-AF65-F5344CB8AC3E}">
        <p14:creationId xmlns:p14="http://schemas.microsoft.com/office/powerpoint/2010/main" val="1989201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B31C14-30EC-4A61-BDAB-5FD394A0F4E5}"/>
              </a:ext>
            </a:extLst>
          </p:cNvPr>
          <p:cNvSpPr txBox="1"/>
          <p:nvPr/>
        </p:nvSpPr>
        <p:spPr>
          <a:xfrm>
            <a:off x="126506" y="71852"/>
            <a:ext cx="11920491" cy="6186309"/>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В зависимости от конкретной ситуации показания к необходимости проведения бактериологического исследования мяса могут быть расширены.</a:t>
            </a:r>
          </a:p>
          <a:p>
            <a:pPr algn="just"/>
            <a:r>
              <a:rPr lang="ru-RU" dirty="0">
                <a:latin typeface="Times New Roman" panose="02020603050405020304" pitchFamily="18" charset="0"/>
                <a:cs typeface="Times New Roman" panose="02020603050405020304" pitchFamily="18" charset="0"/>
              </a:rPr>
              <a:t>Мясо, забракованное по органолептическим показателям, бактериологическому исследованию, как правило, не подвергают, если не возникает при этом необходимости выявления или идентификации патогенных микроорганизмов, вызвавших ухудшение качества мяса. До получения результатов бактериологического исследования реализацию мяса и мясопродуктов сомнительной свежести приостанавливают, обеспечив изолированное их хранение при температуре не выше +4 градусов Цельсия.</a:t>
            </a:r>
          </a:p>
          <a:p>
            <a:pPr algn="just"/>
            <a:r>
              <a:rPr lang="ru-RU" dirty="0">
                <a:latin typeface="Times New Roman" panose="02020603050405020304" pitchFamily="18" charset="0"/>
                <a:cs typeface="Times New Roman" panose="02020603050405020304" pitchFamily="18" charset="0"/>
              </a:rPr>
              <a:t>Дополнить показания других методов при определении свежести мяса может гистологический метод, основанный на обнаружении изменений структуры тканей мяса под влиянием гниения.</a:t>
            </a:r>
          </a:p>
          <a:p>
            <a:pPr algn="just"/>
            <a:r>
              <a:rPr lang="ru-RU" dirty="0">
                <a:latin typeface="Times New Roman" panose="02020603050405020304" pitchFamily="18" charset="0"/>
                <a:cs typeface="Times New Roman" panose="02020603050405020304" pitchFamily="18" charset="0"/>
              </a:rPr>
              <a:t>Основным недостатком указанных выше методов определения свежести мяса является их условность, поскольку каждый из них в от-дельности недостаточен для суждения о качестве мяса и потому может быть использован лишь в комплексе с другими.</a:t>
            </a:r>
          </a:p>
          <a:p>
            <a:pPr algn="just"/>
            <a:r>
              <a:rPr lang="ru-RU" dirty="0">
                <a:latin typeface="Times New Roman" panose="02020603050405020304" pitchFamily="18" charset="0"/>
                <a:cs typeface="Times New Roman" panose="02020603050405020304" pitchFamily="18" charset="0"/>
              </a:rPr>
              <a:t>При нарушении санитарных правил и условий переработки, хранения и транспортировки туш в мясе могут появляться различные виды его порчи. К ним относятся загар, </a:t>
            </a:r>
            <a:r>
              <a:rPr lang="ru-RU" dirty="0" err="1">
                <a:latin typeface="Times New Roman" panose="02020603050405020304" pitchFamily="18" charset="0"/>
                <a:cs typeface="Times New Roman" panose="02020603050405020304" pitchFamily="18" charset="0"/>
              </a:rPr>
              <a:t>ослизнение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плесневение</a:t>
            </a:r>
            <a:r>
              <a:rPr lang="ru-RU" dirty="0">
                <a:latin typeface="Times New Roman" panose="02020603050405020304" pitchFamily="18" charset="0"/>
                <a:cs typeface="Times New Roman" panose="02020603050405020304" pitchFamily="18" charset="0"/>
              </a:rPr>
              <a:t>, гниение, кислое брожение, пигментация, потемнение, ожоги, механические загрязнения, следы насекомых и грызунов.</a:t>
            </a:r>
          </a:p>
          <a:p>
            <a:pPr algn="just"/>
            <a:r>
              <a:rPr lang="ru-RU" dirty="0">
                <a:latin typeface="Times New Roman" panose="02020603050405020304" pitchFamily="18" charset="0"/>
                <a:cs typeface="Times New Roman" panose="02020603050405020304" pitchFamily="18" charset="0"/>
              </a:rPr>
              <a:t>Загар - это особая (безмикробная) порча мяса, которая может возникать при неблагоприятных температурных условиях хранения туш в первые сутки после убоя очень упитанного крупного рогатого скота и свиней. Этот дефект мяса наблюдается в тех случаях, когда парные туши, особенно жирные, плотно укладываются в теплом, плохо проветриваемом помещении, а также при задержке снятия шкуры с убойного животного, так как жир, являясь плохим проводником теп-ла, уменьшает скорость охлаждения. Он возникает под влиянием собственных тканевых ферментов мяса и характеризуется появлением кислого запаха, серо-красного или коричнево-красного цвета с зеленоватым оттенком и размягченной консистенцией мяса на отдельных участках туши. </a:t>
            </a:r>
            <a:endParaRPr lang="ru-RU" dirty="0"/>
          </a:p>
        </p:txBody>
      </p:sp>
    </p:spTree>
    <p:extLst>
      <p:ext uri="{BB962C8B-B14F-4D97-AF65-F5344CB8AC3E}">
        <p14:creationId xmlns:p14="http://schemas.microsoft.com/office/powerpoint/2010/main" val="3954783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785D09-92FA-4B96-A383-0A482D3DED84}"/>
              </a:ext>
            </a:extLst>
          </p:cNvPr>
          <p:cNvSpPr txBox="1"/>
          <p:nvPr/>
        </p:nvSpPr>
        <p:spPr>
          <a:xfrm>
            <a:off x="162017" y="70021"/>
            <a:ext cx="11858347" cy="6740307"/>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Медленное охлаждение и замораживание парных туш большой массы и высокой упитанности при плотной их укладке и не-достаточном тепло- и газообмене с внешней средой ведет к нарушению нормальных ферментативных процессов в глубоких слоях мяса и быстрому накоплению кислых продуктов, образованию сероводорода и других летучих веществ.</a:t>
            </a:r>
          </a:p>
          <a:p>
            <a:pPr algn="just"/>
            <a:r>
              <a:rPr lang="ru-RU" dirty="0">
                <a:latin typeface="Times New Roman" panose="02020603050405020304" pitchFamily="18" charset="0"/>
                <a:cs typeface="Times New Roman" panose="02020603050405020304" pitchFamily="18" charset="0"/>
              </a:rPr>
              <a:t>Некоторые ученые рассматривают загар как очаговый бактериальный процесс в глубинных слоях мышечных тканей, где имеются благоприятные условия для развития так называемых анаэробных микро-организмов, не нуждающихся в кислороде для своей жизнедеятельности, что подтверждается появлением загара в мясе от утомленных и вынужденно забитых животных, а также при нарушении санитарно-гигиенических условий убоя и обескровливания скота.</a:t>
            </a:r>
          </a:p>
          <a:p>
            <a:pPr algn="just"/>
            <a:r>
              <a:rPr lang="ru-RU" dirty="0">
                <a:latin typeface="Times New Roman" panose="02020603050405020304" pitchFamily="18" charset="0"/>
                <a:cs typeface="Times New Roman" panose="02020603050405020304" pitchFamily="18" charset="0"/>
              </a:rPr>
              <a:t>Если процесс зашел не слишком глубоко, мясо, разрубленное на небольшие куски, после тщательного проветривания практически полностью освобождается от неприятных привкуса и запаха, приобретает нормальный, свойственный мясу цвет, становится доброкачественным и используется для промышленной переработки, но к реализации, например, в торговой сети не допускается. При наличии же глубоких органолептических изменений, не исчезающих при проветривании, и позднем обнаружении загара, когда в мясе начинаются гнилостные изменения, такое мясо бракуется и к использованию в пищу не разрешается.</a:t>
            </a:r>
          </a:p>
          <a:p>
            <a:pPr algn="just"/>
            <a:r>
              <a:rPr lang="ru-RU" dirty="0" err="1">
                <a:latin typeface="Times New Roman" panose="02020603050405020304" pitchFamily="18" charset="0"/>
                <a:cs typeface="Times New Roman" panose="02020603050405020304" pitchFamily="18" charset="0"/>
              </a:rPr>
              <a:t>Ослизнение</a:t>
            </a:r>
            <a:r>
              <a:rPr lang="ru-RU" dirty="0">
                <a:latin typeface="Times New Roman" panose="02020603050405020304" pitchFamily="18" charset="0"/>
                <a:cs typeface="Times New Roman" panose="02020603050405020304" pitchFamily="18" charset="0"/>
              </a:rPr>
              <a:t> характеризуется появлением на мясе липкой слизи, которая ухудшает товарный вид, вкус и запах мяса. Под воздействием бактерий слизь появляется на поверхности мяса при температуре воздуха +16 ºС и относительной его влажности 85% уже на вторые сутки, при температуре +4 ºС - через 16-18 дней, при температуре +2 ºС - через 23-33 дня. </a:t>
            </a:r>
            <a:r>
              <a:rPr lang="ru-RU" dirty="0" err="1">
                <a:latin typeface="Times New Roman" panose="02020603050405020304" pitchFamily="18" charset="0"/>
                <a:cs typeface="Times New Roman" panose="02020603050405020304" pitchFamily="18" charset="0"/>
              </a:rPr>
              <a:t>Ослизнение</a:t>
            </a:r>
            <a:r>
              <a:rPr lang="ru-RU" dirty="0">
                <a:latin typeface="Times New Roman" panose="02020603050405020304" pitchFamily="18" charset="0"/>
                <a:cs typeface="Times New Roman" panose="02020603050405020304" pitchFamily="18" charset="0"/>
              </a:rPr>
              <a:t> - наиболее ранний признак порчи мяса. При варке такого испорченного мяса образующиеся при расщеплении белков продукты распада (</a:t>
            </a:r>
            <a:r>
              <a:rPr lang="ru-RU" dirty="0" err="1">
                <a:latin typeface="Times New Roman" panose="02020603050405020304" pitchFamily="18" charset="0"/>
                <a:cs typeface="Times New Roman" panose="02020603050405020304" pitchFamily="18" charset="0"/>
              </a:rPr>
              <a:t>альбумозы</a:t>
            </a:r>
            <a:r>
              <a:rPr lang="ru-RU" dirty="0">
                <a:latin typeface="Times New Roman" panose="02020603050405020304" pitchFamily="18" charset="0"/>
                <a:cs typeface="Times New Roman" panose="02020603050405020304" pitchFamily="18" charset="0"/>
              </a:rPr>
              <a:t> и полипептиды), хорошо растворимые в горячей воде, переходят в бульон, вследствие чего он становится мутным и вязким.</a:t>
            </a:r>
          </a:p>
          <a:p>
            <a:pPr algn="just"/>
            <a:r>
              <a:rPr lang="ru-RU" dirty="0" err="1">
                <a:latin typeface="Times New Roman" panose="02020603050405020304" pitchFamily="18" charset="0"/>
                <a:cs typeface="Times New Roman" panose="02020603050405020304" pitchFamily="18" charset="0"/>
              </a:rPr>
              <a:t>Плесневение</a:t>
            </a:r>
            <a:r>
              <a:rPr lang="ru-RU" dirty="0">
                <a:latin typeface="Times New Roman" panose="02020603050405020304" pitchFamily="18" charset="0"/>
                <a:cs typeface="Times New Roman" panose="02020603050405020304" pitchFamily="18" charset="0"/>
              </a:rPr>
              <a:t> мяса является следствием его поражения плесенью. Оно характеризуется образованием на поверхности туш, особенно в паховых складках, на внутренней поверхности ребер, пустотах в блоках мороженого мяса, где отсутствует циркуляция воздуха, участков белого, серого или серо-зеленого цвета со специфическим запахом затхлости. </a:t>
            </a:r>
            <a:endParaRPr lang="ru-RU" dirty="0"/>
          </a:p>
        </p:txBody>
      </p:sp>
    </p:spTree>
    <p:extLst>
      <p:ext uri="{BB962C8B-B14F-4D97-AF65-F5344CB8AC3E}">
        <p14:creationId xmlns:p14="http://schemas.microsoft.com/office/powerpoint/2010/main" val="344170834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3623</Words>
  <Application>Microsoft Office PowerPoint</Application>
  <PresentationFormat>Широкоэкранный</PresentationFormat>
  <Paragraphs>70</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КАЧЕСТВО МЯСА И МЯСОПРОДУКТОВ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КАЧЕСТВО МЯСА И МЯСОПРОДУКТОВ</dc:title>
  <dc:creator>Sergei Shlykov</dc:creator>
  <cp:lastModifiedBy>Sergei Shlykov</cp:lastModifiedBy>
  <cp:revision>3</cp:revision>
  <dcterms:created xsi:type="dcterms:W3CDTF">2021-01-27T14:55:57Z</dcterms:created>
  <dcterms:modified xsi:type="dcterms:W3CDTF">2021-01-27T15:15:33Z</dcterms:modified>
</cp:coreProperties>
</file>